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9" r:id="rId4"/>
  </p:sldMasterIdLst>
  <p:notesMasterIdLst>
    <p:notesMasterId r:id="rId13"/>
  </p:notesMasterIdLst>
  <p:handoutMasterIdLst>
    <p:handoutMasterId r:id="rId14"/>
  </p:handoutMasterIdLst>
  <p:sldIdLst>
    <p:sldId id="256" r:id="rId5"/>
    <p:sldId id="277" r:id="rId6"/>
    <p:sldId id="278" r:id="rId7"/>
    <p:sldId id="279" r:id="rId8"/>
    <p:sldId id="280" r:id="rId9"/>
    <p:sldId id="281" r:id="rId10"/>
    <p:sldId id="282"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2" d="100"/>
          <a:sy n="42" d="100"/>
        </p:scale>
        <p:origin x="726"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0FAE97-1210-4E36-A60A-8BA798A12A99}" type="datetime1">
              <a:rPr lang="es-ES" smtClean="0"/>
              <a:t>12/05/2022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es-ES" smtClean="0"/>
              <a:t>‹Nº›</a:t>
            </a:fld>
            <a:endParaRPr lang="es-ES"/>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D3D879-06F7-4BB3-9FD8-DADB216A1AB3}" type="datetime1">
              <a:rPr lang="es-ES" noProof="0" smtClean="0"/>
              <a:t>12/05/2022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es-ES" noProof="0" smtClean="0"/>
              <a:t>‹Nº›</a:t>
            </a:fld>
            <a:endParaRPr lang="es-ES"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a:t>
            </a:fld>
            <a:endParaRPr lang="es-ES"/>
          </a:p>
        </p:txBody>
      </p:sp>
    </p:spTree>
    <p:extLst>
      <p:ext uri="{BB962C8B-B14F-4D97-AF65-F5344CB8AC3E}">
        <p14:creationId xmlns:p14="http://schemas.microsoft.com/office/powerpoint/2010/main" val="38592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2</a:t>
            </a:fld>
            <a:endParaRPr lang="es-ES"/>
          </a:p>
        </p:txBody>
      </p:sp>
    </p:spTree>
    <p:extLst>
      <p:ext uri="{BB962C8B-B14F-4D97-AF65-F5344CB8AC3E}">
        <p14:creationId xmlns:p14="http://schemas.microsoft.com/office/powerpoint/2010/main" val="39598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14CEBD4D-085C-498A-87ED-B94FC4CBCFC7}" type="datetime1">
              <a:rPr lang="es-ES" noProof="0" smtClean="0"/>
              <a:t>12/05/2022</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370214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0906024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7324070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5011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451165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919295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8615074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AA3C0138-BF83-46A1-914E-F1E2A8306695}" type="datetime1">
              <a:rPr lang="es-ES" noProof="0" smtClean="0"/>
              <a:t>12/05/2022</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250711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900568A9-B9DF-49AA-9F31-6F462455E52A}" type="datetime1">
              <a:rPr lang="es-ES" noProof="0" smtClean="0"/>
              <a:t>12/05/2022</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27116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626210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rtl="0"/>
            <a:fld id="{CBAA7CFC-FF55-48D5-B9D9-FA93FB0A1F63}" type="datetime1">
              <a:rPr lang="es-ES" noProof="0" smtClean="0"/>
              <a:t>12/05/2022</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330984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BE9DBD11-34E4-448E-809B-329C5E8C1419}"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154601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D5DB1031-BFAF-464E-A517-D151D571897F}" type="datetime1">
              <a:rPr lang="es-ES" noProof="0" smtClean="0"/>
              <a:t>12/05/2022</a:t>
            </a:fld>
            <a:endParaRPr lang="es-ES" noProof="0"/>
          </a:p>
        </p:txBody>
      </p:sp>
      <p:sp>
        <p:nvSpPr>
          <p:cNvPr id="8" name="Footer Placeholder 7"/>
          <p:cNvSpPr>
            <a:spLocks noGrp="1"/>
          </p:cNvSpPr>
          <p:nvPr>
            <p:ph type="ftr" sz="quarter" idx="11"/>
          </p:nvPr>
        </p:nvSpPr>
        <p:spPr/>
        <p:txBody>
          <a:bodyPr/>
          <a:lstStyle/>
          <a:p>
            <a:pPr rtl="0"/>
            <a:endParaRPr lang="es-ES" noProof="0"/>
          </a:p>
        </p:txBody>
      </p:sp>
      <p:sp>
        <p:nvSpPr>
          <p:cNvPr id="9" name="Slide Number Placeholder 8"/>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324836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C9BED521-1CC1-404B-8AD1-BBD24E269425}" type="datetime1">
              <a:rPr lang="es-ES" noProof="0" smtClean="0"/>
              <a:t>12/05/2022</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102455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53E9304-DC69-42FE-B771-884D748CD27D}" type="datetime1">
              <a:rPr lang="es-ES" noProof="0" smtClean="0"/>
              <a:t>12/05/2022</a:t>
            </a:fld>
            <a:endParaRPr lang="es-ES" noProof="0"/>
          </a:p>
        </p:txBody>
      </p:sp>
      <p:sp>
        <p:nvSpPr>
          <p:cNvPr id="3" name="Footer Placeholder 2"/>
          <p:cNvSpPr>
            <a:spLocks noGrp="1"/>
          </p:cNvSpPr>
          <p:nvPr>
            <p:ph type="ftr" sz="quarter" idx="11"/>
          </p:nvPr>
        </p:nvSpPr>
        <p:spPr/>
        <p:txBody>
          <a:bodyPr/>
          <a:lstStyle/>
          <a:p>
            <a:pPr rtl="0"/>
            <a:endParaRPr lang="es-ES" noProof="0"/>
          </a:p>
        </p:txBody>
      </p:sp>
      <p:sp>
        <p:nvSpPr>
          <p:cNvPr id="4" name="Slide Number Placeholder 3"/>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317793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3993D1A9-6AEF-4FF0-93A8-BB445C605128}"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1227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12/05/2022</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6261864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EC354E2A-D5C7-4832-8F7D-7F0C53F06735}" type="datetime1">
              <a:rPr lang="es-ES" noProof="0" smtClean="0"/>
              <a:t>12/05/2022</a:t>
            </a:fld>
            <a:endParaRPr lang="es-ES" noProof="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rtl="0"/>
            <a:endParaRPr lang="es-ES" noProof="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30644521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0" y="0"/>
            <a:ext cx="12188726" cy="6856170"/>
          </a:xfrm>
          <a:prstGeom prst="rect">
            <a:avLst/>
          </a:prstGeom>
        </p:spPr>
      </p:pic>
      <p:sp>
        <p:nvSpPr>
          <p:cNvPr id="2" name="Título 1">
            <a:extLst>
              <a:ext uri="{FF2B5EF4-FFF2-40B4-BE49-F238E27FC236}">
                <a16:creationId xmlns:a16="http://schemas.microsoft.com/office/drawing/2014/main" id="{DE3D84FB-5D02-47D2-98FD-4F01A02E2AEA}"/>
              </a:ext>
            </a:extLst>
          </p:cNvPr>
          <p:cNvSpPr>
            <a:spLocks noGrp="1"/>
          </p:cNvSpPr>
          <p:nvPr>
            <p:ph type="ctrTitle"/>
          </p:nvPr>
        </p:nvSpPr>
        <p:spPr>
          <a:xfrm>
            <a:off x="5803900" y="0"/>
            <a:ext cx="6388100" cy="4586940"/>
          </a:xfrm>
        </p:spPr>
        <p:txBody>
          <a:bodyPr rtlCol="0" anchor="b">
            <a:normAutofit/>
          </a:bodyPr>
          <a:lstStyle/>
          <a:p>
            <a:pPr algn="l"/>
            <a:r>
              <a:rPr lang="es-BO" sz="4800" dirty="0">
                <a:solidFill>
                  <a:schemeClr val="bg1"/>
                </a:solidFill>
                <a:latin typeface="Copperplate Gothic Bold" panose="020E0705020206020404" pitchFamily="34" charset="0"/>
              </a:rPr>
              <a:t>PROYECTO DE PREVENCIÓN Y SUPERACIÓN DE LAS SECUELAS DE SECUESTRO</a:t>
            </a:r>
            <a:endParaRPr lang="es-ES" sz="4800" dirty="0">
              <a:solidFill>
                <a:schemeClr val="bg1"/>
              </a:solidFill>
              <a:latin typeface="Copperplate Gothic Bold" panose="020E0705020206020404" pitchFamily="34" charset="0"/>
            </a:endParaRPr>
          </a:p>
        </p:txBody>
      </p:sp>
      <p:sp>
        <p:nvSpPr>
          <p:cNvPr id="3" name="Subtítulo 2">
            <a:extLst>
              <a:ext uri="{FF2B5EF4-FFF2-40B4-BE49-F238E27FC236}">
                <a16:creationId xmlns:a16="http://schemas.microsoft.com/office/drawing/2014/main" id="{E9F6641D-ADF3-40BD-9BA3-E740E77C8826}"/>
              </a:ext>
            </a:extLst>
          </p:cNvPr>
          <p:cNvSpPr>
            <a:spLocks noGrp="1"/>
          </p:cNvSpPr>
          <p:nvPr>
            <p:ph type="subTitle" idx="1"/>
          </p:nvPr>
        </p:nvSpPr>
        <p:spPr>
          <a:xfrm>
            <a:off x="4468099" y="5165121"/>
            <a:ext cx="7501650" cy="727680"/>
          </a:xfrm>
        </p:spPr>
        <p:txBody>
          <a:bodyPr rtlCol="0" anchor="t">
            <a:normAutofit/>
          </a:bodyPr>
          <a:lstStyle/>
          <a:p>
            <a:pPr rtl="0"/>
            <a:r>
              <a:rPr lang="es-ES" sz="3600" dirty="0">
                <a:solidFill>
                  <a:schemeClr val="bg1"/>
                </a:solidFill>
                <a:latin typeface="Juice ITC" panose="04040403040A02020202" pitchFamily="82" charset="0"/>
              </a:rPr>
              <a:t>Alejandro Arroyo</a:t>
            </a:r>
          </a:p>
        </p:txBody>
      </p:sp>
    </p:spTree>
    <p:extLst>
      <p:ext uri="{BB962C8B-B14F-4D97-AF65-F5344CB8AC3E}">
        <p14:creationId xmlns:p14="http://schemas.microsoft.com/office/powerpoint/2010/main" val="280625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913795" y="1000675"/>
            <a:ext cx="10353762" cy="970450"/>
          </a:xfrm>
        </p:spPr>
        <p:txBody>
          <a:bodyPr rtlCol="0">
            <a:normAutofit/>
          </a:bodyPr>
          <a:lstStyle/>
          <a:p>
            <a:r>
              <a:rPr lang="es-ES" noProof="1">
                <a:latin typeface="Agency FB" panose="020B0503020202020204" pitchFamily="34" charset="0"/>
              </a:rPr>
              <a:t>INTRODUCCIÓN</a:t>
            </a:r>
          </a:p>
        </p:txBody>
      </p:sp>
      <p:sp>
        <p:nvSpPr>
          <p:cNvPr id="3" name="Marcador de contenido 2">
            <a:extLst>
              <a:ext uri="{FF2B5EF4-FFF2-40B4-BE49-F238E27FC236}">
                <a16:creationId xmlns:a16="http://schemas.microsoft.com/office/drawing/2014/main" id="{4D616E2E-AE4F-41EB-9A9E-82003C3400A8}"/>
              </a:ext>
            </a:extLst>
          </p:cNvPr>
          <p:cNvSpPr>
            <a:spLocks noGrp="1"/>
          </p:cNvSpPr>
          <p:nvPr>
            <p:ph idx="1"/>
          </p:nvPr>
        </p:nvSpPr>
        <p:spPr>
          <a:xfrm>
            <a:off x="913795" y="3015149"/>
            <a:ext cx="10353762" cy="2356951"/>
          </a:xfrm>
        </p:spPr>
        <p:txBody>
          <a:bodyPr/>
          <a:lstStyle/>
          <a:p>
            <a:pPr marL="36900" indent="0">
              <a:buNone/>
            </a:pPr>
            <a:r>
              <a:rPr lang="es-BO" sz="2400" spc="300" dirty="0">
                <a:solidFill>
                  <a:srgbClr val="E7F0FD"/>
                </a:solidFill>
                <a:latin typeface="Haettenschweiler" panose="020B0706040902060204" pitchFamily="34" charset="0"/>
              </a:rPr>
              <a:t>Los NNA son más vulnerables a ser presas de casos de secuestro.</a:t>
            </a:r>
          </a:p>
          <a:p>
            <a:pPr marL="36900" indent="0">
              <a:buNone/>
            </a:pPr>
            <a:r>
              <a:rPr lang="es-BO" sz="2400" spc="300" dirty="0">
                <a:solidFill>
                  <a:srgbClr val="E7F0FD"/>
                </a:solidFill>
                <a:latin typeface="Haettenschweiler" panose="020B0706040902060204" pitchFamily="34" charset="0"/>
              </a:rPr>
              <a:t>	A esto se le suma que en su complejidad tanto la información cómo los procedimientos no se han terminado de pulir en absoluto.</a:t>
            </a:r>
          </a:p>
          <a:p>
            <a:pPr marL="36900" indent="0">
              <a:buNone/>
            </a:pPr>
            <a:r>
              <a:rPr lang="es-BO" sz="2400" spc="300" dirty="0">
                <a:solidFill>
                  <a:srgbClr val="E7F0FD"/>
                </a:solidFill>
                <a:latin typeface="Haettenschweiler" panose="020B0706040902060204" pitchFamily="34" charset="0"/>
              </a:rPr>
              <a:t>	A través de este proyecto pretendemos proponer acciones que permitan contrarrestar y enfrentar esta situación tan difícil.</a:t>
            </a:r>
          </a:p>
          <a:p>
            <a:endParaRPr lang="es-BO" dirty="0">
              <a:solidFill>
                <a:srgbClr val="E7F0FD"/>
              </a:solidFill>
            </a:endParaRPr>
          </a:p>
        </p:txBody>
      </p:sp>
    </p:spTree>
    <p:extLst>
      <p:ext uri="{BB962C8B-B14F-4D97-AF65-F5344CB8AC3E}">
        <p14:creationId xmlns:p14="http://schemas.microsoft.com/office/powerpoint/2010/main" val="140174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9C759-891F-4150-B0D6-B312F75FC4D0}"/>
              </a:ext>
            </a:extLst>
          </p:cNvPr>
          <p:cNvSpPr>
            <a:spLocks noGrp="1"/>
          </p:cNvSpPr>
          <p:nvPr>
            <p:ph type="title"/>
          </p:nvPr>
        </p:nvSpPr>
        <p:spPr/>
        <p:txBody>
          <a:bodyPr/>
          <a:lstStyle/>
          <a:p>
            <a:r>
              <a:rPr lang="es-ES" dirty="0">
                <a:latin typeface="Agency FB" panose="020B0503020202020204" pitchFamily="34" charset="0"/>
              </a:rPr>
              <a:t>1. PROBLEMA</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E9ADC32D-3104-4A41-8319-9B20DC52C5B1}"/>
              </a:ext>
            </a:extLst>
          </p:cNvPr>
          <p:cNvSpPr>
            <a:spLocks noGrp="1"/>
          </p:cNvSpPr>
          <p:nvPr>
            <p:ph idx="1"/>
          </p:nvPr>
        </p:nvSpPr>
        <p:spPr>
          <a:xfrm>
            <a:off x="913795" y="1732449"/>
            <a:ext cx="10353762" cy="782151"/>
          </a:xfrm>
        </p:spPr>
        <p:txBody>
          <a:bodyPr>
            <a:normAutofit/>
          </a:bodyPr>
          <a:lstStyle/>
          <a:p>
            <a:r>
              <a:rPr lang="es-BO" sz="2400" dirty="0">
                <a:effectLst/>
                <a:latin typeface="Haettenschweiler" panose="020B0706040902060204" pitchFamily="34" charset="0"/>
              </a:rPr>
              <a:t>Debido al secuestro, los niños son privados de su libertad su vida, y sus familias entre otras cosas</a:t>
            </a:r>
            <a:endParaRPr lang="es-BO" sz="2400" dirty="0">
              <a:latin typeface="Haettenschweiler" panose="020B0706040902060204" pitchFamily="34" charset="0"/>
            </a:endParaRPr>
          </a:p>
        </p:txBody>
      </p:sp>
      <p:sp>
        <p:nvSpPr>
          <p:cNvPr id="4" name="Título 1">
            <a:extLst>
              <a:ext uri="{FF2B5EF4-FFF2-40B4-BE49-F238E27FC236}">
                <a16:creationId xmlns:a16="http://schemas.microsoft.com/office/drawing/2014/main" id="{8F70FE8E-507A-408B-9FB1-DA4B50A151BA}"/>
              </a:ext>
            </a:extLst>
          </p:cNvPr>
          <p:cNvSpPr txBox="1">
            <a:spLocks/>
          </p:cNvSpPr>
          <p:nvPr/>
        </p:nvSpPr>
        <p:spPr>
          <a:xfrm>
            <a:off x="924443" y="2329543"/>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latin typeface="Agency FB" panose="020B0503020202020204" pitchFamily="34" charset="0"/>
              </a:rPr>
              <a:t>2.	Hipótesis</a:t>
            </a:r>
            <a:endParaRPr lang="es-BO" dirty="0">
              <a:latin typeface="Agency FB" panose="020B0503020202020204" pitchFamily="34" charset="0"/>
            </a:endParaRPr>
          </a:p>
        </p:txBody>
      </p:sp>
      <p:sp>
        <p:nvSpPr>
          <p:cNvPr id="5" name="Marcador de contenido 2">
            <a:extLst>
              <a:ext uri="{FF2B5EF4-FFF2-40B4-BE49-F238E27FC236}">
                <a16:creationId xmlns:a16="http://schemas.microsoft.com/office/drawing/2014/main" id="{EA6B72BD-6853-415E-9750-AE493E851807}"/>
              </a:ext>
            </a:extLst>
          </p:cNvPr>
          <p:cNvSpPr txBox="1">
            <a:spLocks/>
          </p:cNvSpPr>
          <p:nvPr/>
        </p:nvSpPr>
        <p:spPr>
          <a:xfrm>
            <a:off x="913795" y="3506011"/>
            <a:ext cx="10353762" cy="260087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s-ES" sz="2400" dirty="0">
                <a:effectLst/>
                <a:latin typeface="Haettenschweiler" panose="020B0706040902060204" pitchFamily="34" charset="0"/>
              </a:rPr>
              <a:t>Las instituciones que dentro de su campo de acción abarcan el problema del secuestro, no se especializan en este asunto.</a:t>
            </a:r>
          </a:p>
          <a:p>
            <a:r>
              <a:rPr lang="es-ES" sz="2400" dirty="0">
                <a:effectLst/>
                <a:latin typeface="Haettenschweiler" panose="020B0706040902060204" pitchFamily="34" charset="0"/>
              </a:rPr>
              <a:t>	Tanto desde el lado civil, cómo del lado estatal y las diferentes instituciones pertinentes, no existen ni mecanismos, ni procedimientos, ni recursos, ni materiales ni humanos que atiendan el problema de los secuestros de forma adecuada ni efectiva. (al menos no que haya encontrado)</a:t>
            </a:r>
          </a:p>
        </p:txBody>
      </p:sp>
    </p:spTree>
    <p:extLst>
      <p:ext uri="{BB962C8B-B14F-4D97-AF65-F5344CB8AC3E}">
        <p14:creationId xmlns:p14="http://schemas.microsoft.com/office/powerpoint/2010/main" val="228159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C8283-65D8-4E82-B941-669545CAAC49}"/>
              </a:ext>
            </a:extLst>
          </p:cNvPr>
          <p:cNvSpPr>
            <a:spLocks noGrp="1"/>
          </p:cNvSpPr>
          <p:nvPr>
            <p:ph type="title"/>
          </p:nvPr>
        </p:nvSpPr>
        <p:spPr>
          <a:xfrm>
            <a:off x="913795" y="581575"/>
            <a:ext cx="10353762" cy="970450"/>
          </a:xfrm>
        </p:spPr>
        <p:txBody>
          <a:bodyPr/>
          <a:lstStyle/>
          <a:p>
            <a:r>
              <a:rPr lang="es-ES" dirty="0">
                <a:latin typeface="Agency FB" panose="020B0503020202020204" pitchFamily="34" charset="0"/>
              </a:rPr>
              <a:t>3. OBJETIVO</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E151A9B9-3B86-4EE3-B445-47C17CBC7F4E}"/>
              </a:ext>
            </a:extLst>
          </p:cNvPr>
          <p:cNvSpPr>
            <a:spLocks noGrp="1"/>
          </p:cNvSpPr>
          <p:nvPr>
            <p:ph idx="1"/>
          </p:nvPr>
        </p:nvSpPr>
        <p:spPr>
          <a:xfrm>
            <a:off x="913795" y="1552025"/>
            <a:ext cx="10353762" cy="2402755"/>
          </a:xfrm>
        </p:spPr>
        <p:txBody>
          <a:bodyPr>
            <a:normAutofit/>
          </a:bodyPr>
          <a:lstStyle/>
          <a:p>
            <a:pPr lvl="0"/>
            <a:r>
              <a:rPr lang="es-BO" sz="2400" dirty="0">
                <a:effectLst/>
                <a:latin typeface="Haettenschweiler" panose="020B0706040902060204" pitchFamily="34" charset="0"/>
              </a:rPr>
              <a:t>Generar programas de superación de las secuelas personales y sociales en caso de secuestro a través de centros de terapia.</a:t>
            </a:r>
          </a:p>
          <a:p>
            <a:r>
              <a:rPr lang="es-BO" sz="2400" dirty="0">
                <a:effectLst/>
                <a:latin typeface="Haettenschweiler" panose="020B0706040902060204" pitchFamily="34" charset="0"/>
              </a:rPr>
              <a:t>	Crear medios efectivos de difusión de información relativos a nuestro problema.</a:t>
            </a:r>
          </a:p>
          <a:p>
            <a:r>
              <a:rPr lang="es-BO" sz="2400" dirty="0">
                <a:effectLst/>
                <a:latin typeface="Haettenschweiler" panose="020B0706040902060204" pitchFamily="34" charset="0"/>
              </a:rPr>
              <a:t>	Promover acciones pertinentes de prevención del secuestro y hacerlos accesibles a la población en general</a:t>
            </a:r>
            <a:endParaRPr lang="es-BO" sz="2400" dirty="0">
              <a:latin typeface="Haettenschweiler" panose="020B0706040902060204" pitchFamily="34" charset="0"/>
            </a:endParaRPr>
          </a:p>
        </p:txBody>
      </p:sp>
      <p:sp>
        <p:nvSpPr>
          <p:cNvPr id="4" name="Título 1">
            <a:extLst>
              <a:ext uri="{FF2B5EF4-FFF2-40B4-BE49-F238E27FC236}">
                <a16:creationId xmlns:a16="http://schemas.microsoft.com/office/drawing/2014/main" id="{E4C67A31-6ED7-4E9B-9F61-F5B39207CD9B}"/>
              </a:ext>
            </a:extLst>
          </p:cNvPr>
          <p:cNvSpPr txBox="1">
            <a:spLocks/>
          </p:cNvSpPr>
          <p:nvPr/>
        </p:nvSpPr>
        <p:spPr>
          <a:xfrm>
            <a:off x="924443" y="395478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latin typeface="Agency FB" panose="020B0503020202020204" pitchFamily="34" charset="0"/>
              </a:rPr>
              <a:t>4. RESULTADOS</a:t>
            </a:r>
            <a:endParaRPr lang="es-BO" dirty="0">
              <a:latin typeface="Agency FB" panose="020B0503020202020204" pitchFamily="34" charset="0"/>
            </a:endParaRPr>
          </a:p>
        </p:txBody>
      </p:sp>
      <p:sp>
        <p:nvSpPr>
          <p:cNvPr id="5" name="Marcador de contenido 2">
            <a:extLst>
              <a:ext uri="{FF2B5EF4-FFF2-40B4-BE49-F238E27FC236}">
                <a16:creationId xmlns:a16="http://schemas.microsoft.com/office/drawing/2014/main" id="{F046B223-8A98-4B36-ACF1-9F7A80625ED5}"/>
              </a:ext>
            </a:extLst>
          </p:cNvPr>
          <p:cNvSpPr txBox="1">
            <a:spLocks/>
          </p:cNvSpPr>
          <p:nvPr/>
        </p:nvSpPr>
        <p:spPr>
          <a:xfrm>
            <a:off x="924443" y="5018870"/>
            <a:ext cx="10353762" cy="9704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s-ES" sz="2400" dirty="0">
                <a:effectLst/>
                <a:latin typeface="Haettenschweiler" panose="020B0706040902060204" pitchFamily="34" charset="0"/>
              </a:rPr>
              <a:t>Se redujo las tasas de victimas de secuestro.</a:t>
            </a:r>
            <a:endParaRPr lang="es-BO" sz="2400" dirty="0">
              <a:latin typeface="Haettenschweiler" panose="020B0706040902060204" pitchFamily="34" charset="0"/>
            </a:endParaRPr>
          </a:p>
        </p:txBody>
      </p:sp>
    </p:spTree>
    <p:extLst>
      <p:ext uri="{BB962C8B-B14F-4D97-AF65-F5344CB8AC3E}">
        <p14:creationId xmlns:p14="http://schemas.microsoft.com/office/powerpoint/2010/main" val="105533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8A6AA-D911-4A28-B9DA-3B637FEE0551}"/>
              </a:ext>
            </a:extLst>
          </p:cNvPr>
          <p:cNvSpPr>
            <a:spLocks noGrp="1"/>
          </p:cNvSpPr>
          <p:nvPr>
            <p:ph type="title"/>
          </p:nvPr>
        </p:nvSpPr>
        <p:spPr>
          <a:xfrm>
            <a:off x="913795" y="953853"/>
            <a:ext cx="10353762" cy="970450"/>
          </a:xfrm>
        </p:spPr>
        <p:txBody>
          <a:bodyPr/>
          <a:lstStyle/>
          <a:p>
            <a:r>
              <a:rPr lang="es-ES" dirty="0">
                <a:latin typeface="Agency FB" panose="020B0503020202020204" pitchFamily="34" charset="0"/>
              </a:rPr>
              <a:t>5. INDICADORES</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75967B98-68B3-4544-B9B8-47185BC9AE6C}"/>
              </a:ext>
            </a:extLst>
          </p:cNvPr>
          <p:cNvSpPr>
            <a:spLocks noGrp="1"/>
          </p:cNvSpPr>
          <p:nvPr>
            <p:ph idx="1"/>
          </p:nvPr>
        </p:nvSpPr>
        <p:spPr>
          <a:xfrm>
            <a:off x="913795" y="2141471"/>
            <a:ext cx="10353762" cy="1353651"/>
          </a:xfrm>
        </p:spPr>
        <p:txBody>
          <a:bodyPr>
            <a:normAutofit/>
          </a:bodyPr>
          <a:lstStyle/>
          <a:p>
            <a:r>
              <a:rPr lang="es-BO" sz="2400" dirty="0">
                <a:effectLst/>
                <a:latin typeface="Haettenschweiler" panose="020B0706040902060204" pitchFamily="34" charset="0"/>
              </a:rPr>
              <a:t>Estructurar 1 procedimiento de prevención efectiva de secuestro y ponerlo en práctica.</a:t>
            </a:r>
          </a:p>
          <a:p>
            <a:r>
              <a:rPr lang="es-BO" sz="2400" dirty="0">
                <a:effectLst/>
                <a:latin typeface="Haettenschweiler" panose="020B0706040902060204" pitchFamily="34" charset="0"/>
              </a:rPr>
              <a:t>Desarrollar 1 método de terapia para las víctimas de secuestro y ponerlo en práctica.</a:t>
            </a:r>
            <a:endParaRPr lang="es-BO" sz="2400" dirty="0">
              <a:latin typeface="Haettenschweiler" panose="020B0706040902060204" pitchFamily="34" charset="0"/>
            </a:endParaRPr>
          </a:p>
        </p:txBody>
      </p:sp>
      <p:sp>
        <p:nvSpPr>
          <p:cNvPr id="4" name="Título 1">
            <a:extLst>
              <a:ext uri="{FF2B5EF4-FFF2-40B4-BE49-F238E27FC236}">
                <a16:creationId xmlns:a16="http://schemas.microsoft.com/office/drawing/2014/main" id="{49229B88-ED31-426D-8BEF-D0E425519070}"/>
              </a:ext>
            </a:extLst>
          </p:cNvPr>
          <p:cNvSpPr txBox="1">
            <a:spLocks/>
          </p:cNvSpPr>
          <p:nvPr/>
        </p:nvSpPr>
        <p:spPr>
          <a:xfrm>
            <a:off x="913795" y="3495122"/>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latin typeface="Agency FB" panose="020B0503020202020204" pitchFamily="34" charset="0"/>
              </a:rPr>
              <a:t>6. ACTIVIDADES</a:t>
            </a:r>
            <a:endParaRPr lang="es-BO" dirty="0">
              <a:latin typeface="Agency FB" panose="020B0503020202020204" pitchFamily="34" charset="0"/>
            </a:endParaRPr>
          </a:p>
        </p:txBody>
      </p:sp>
      <p:sp>
        <p:nvSpPr>
          <p:cNvPr id="5" name="Marcador de contenido 2">
            <a:extLst>
              <a:ext uri="{FF2B5EF4-FFF2-40B4-BE49-F238E27FC236}">
                <a16:creationId xmlns:a16="http://schemas.microsoft.com/office/drawing/2014/main" id="{93B8256C-2B8C-45E5-9D1C-AB0F86371833}"/>
              </a:ext>
            </a:extLst>
          </p:cNvPr>
          <p:cNvSpPr txBox="1">
            <a:spLocks/>
          </p:cNvSpPr>
          <p:nvPr/>
        </p:nvSpPr>
        <p:spPr>
          <a:xfrm>
            <a:off x="913795" y="4889837"/>
            <a:ext cx="10353762" cy="13536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s-ES" sz="2400" dirty="0">
                <a:effectLst/>
                <a:latin typeface="Haettenschweiler" panose="020B0706040902060204" pitchFamily="34" charset="0"/>
              </a:rPr>
              <a:t>Desarrollar estrategias conjuntas de prevención y atención a la población en general para combatir el peligro de secuestro y llevarlas a la práctica.</a:t>
            </a:r>
            <a:endParaRPr lang="es-BO" sz="2400" dirty="0">
              <a:latin typeface="Haettenschweiler" panose="020B0706040902060204" pitchFamily="34" charset="0"/>
            </a:endParaRPr>
          </a:p>
        </p:txBody>
      </p:sp>
    </p:spTree>
    <p:extLst>
      <p:ext uri="{BB962C8B-B14F-4D97-AF65-F5344CB8AC3E}">
        <p14:creationId xmlns:p14="http://schemas.microsoft.com/office/powerpoint/2010/main" val="336873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B9DB-BBC7-4F57-BCCD-7B4B39EA7FAF}"/>
              </a:ext>
            </a:extLst>
          </p:cNvPr>
          <p:cNvSpPr>
            <a:spLocks noGrp="1"/>
          </p:cNvSpPr>
          <p:nvPr>
            <p:ph type="title"/>
          </p:nvPr>
        </p:nvSpPr>
        <p:spPr/>
        <p:txBody>
          <a:bodyPr/>
          <a:lstStyle/>
          <a:p>
            <a:r>
              <a:rPr lang="es-BO" dirty="0">
                <a:effectLst/>
                <a:latin typeface="Agency FB" panose="020B0503020202020204" pitchFamily="34" charset="0"/>
              </a:rPr>
              <a:t>7. METODOLOGÍA</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2601224A-8CC1-413D-BDB6-5115F0F32FD4}"/>
              </a:ext>
            </a:extLst>
          </p:cNvPr>
          <p:cNvSpPr>
            <a:spLocks noGrp="1"/>
          </p:cNvSpPr>
          <p:nvPr>
            <p:ph idx="1"/>
          </p:nvPr>
        </p:nvSpPr>
        <p:spPr>
          <a:xfrm>
            <a:off x="924443" y="1580050"/>
            <a:ext cx="10353762" cy="622131"/>
          </a:xfrm>
        </p:spPr>
        <p:txBody>
          <a:bodyPr>
            <a:normAutofit/>
          </a:bodyPr>
          <a:lstStyle/>
          <a:p>
            <a:r>
              <a:rPr lang="es-BO" sz="2400" dirty="0">
                <a:effectLst/>
                <a:latin typeface="Haettenschweiler" panose="020B0706040902060204" pitchFamily="34" charset="0"/>
              </a:rPr>
              <a:t>Las instituciones pertinentes coordinaran esfuerzos y acciones para cumplir los objetivos</a:t>
            </a:r>
            <a:endParaRPr lang="es-BO" sz="2400" dirty="0">
              <a:latin typeface="Haettenschweiler" panose="020B0706040902060204" pitchFamily="34" charset="0"/>
            </a:endParaRPr>
          </a:p>
        </p:txBody>
      </p:sp>
      <p:graphicFrame>
        <p:nvGraphicFramePr>
          <p:cNvPr id="6" name="Tabla 5">
            <a:extLst>
              <a:ext uri="{FF2B5EF4-FFF2-40B4-BE49-F238E27FC236}">
                <a16:creationId xmlns:a16="http://schemas.microsoft.com/office/drawing/2014/main" id="{C76310DF-F5C6-40E4-AA40-14F7AEC9FE28}"/>
              </a:ext>
            </a:extLst>
          </p:cNvPr>
          <p:cNvGraphicFramePr>
            <a:graphicFrameLocks noGrp="1"/>
          </p:cNvGraphicFramePr>
          <p:nvPr>
            <p:extLst>
              <p:ext uri="{D42A27DB-BD31-4B8C-83A1-F6EECF244321}">
                <p14:modId xmlns:p14="http://schemas.microsoft.com/office/powerpoint/2010/main" val="1169468024"/>
              </p:ext>
            </p:extLst>
          </p:nvPr>
        </p:nvGraphicFramePr>
        <p:xfrm>
          <a:off x="1257300" y="2202180"/>
          <a:ext cx="10010258" cy="4046222"/>
        </p:xfrm>
        <a:graphic>
          <a:graphicData uri="http://schemas.openxmlformats.org/drawingml/2006/table">
            <a:tbl>
              <a:tblPr firstRow="1" firstCol="1" bandRow="1">
                <a:tableStyleId>{9D7B26C5-4107-4FEC-AEDC-1716B250A1EF}</a:tableStyleId>
              </a:tblPr>
              <a:tblGrid>
                <a:gridCol w="610899">
                  <a:extLst>
                    <a:ext uri="{9D8B030D-6E8A-4147-A177-3AD203B41FA5}">
                      <a16:colId xmlns:a16="http://schemas.microsoft.com/office/drawing/2014/main" val="1664960309"/>
                    </a:ext>
                  </a:extLst>
                </a:gridCol>
                <a:gridCol w="3081668">
                  <a:extLst>
                    <a:ext uri="{9D8B030D-6E8A-4147-A177-3AD203B41FA5}">
                      <a16:colId xmlns:a16="http://schemas.microsoft.com/office/drawing/2014/main" val="2168130187"/>
                    </a:ext>
                  </a:extLst>
                </a:gridCol>
                <a:gridCol w="6317691">
                  <a:extLst>
                    <a:ext uri="{9D8B030D-6E8A-4147-A177-3AD203B41FA5}">
                      <a16:colId xmlns:a16="http://schemas.microsoft.com/office/drawing/2014/main" val="2625817334"/>
                    </a:ext>
                  </a:extLst>
                </a:gridCol>
              </a:tblGrid>
              <a:tr h="766832">
                <a:tc>
                  <a:txBody>
                    <a:bodyPr/>
                    <a:lstStyle/>
                    <a:p>
                      <a:pPr algn="ctr">
                        <a:lnSpc>
                          <a:spcPct val="107000"/>
                        </a:lnSpc>
                        <a:spcAft>
                          <a:spcPts val="0"/>
                        </a:spcAft>
                      </a:pPr>
                      <a:r>
                        <a:rPr lang="es-BO" sz="1400">
                          <a:effectLst/>
                        </a:rPr>
                        <a:t>No</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400">
                          <a:effectLst/>
                        </a:rPr>
                        <a:t>INSTITUCIÓN</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400" dirty="0">
                          <a:effectLst/>
                        </a:rPr>
                        <a:t>FUNCIÓN</a:t>
                      </a:r>
                      <a:endParaRPr lang="es-B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1628568"/>
                  </a:ext>
                </a:extLst>
              </a:tr>
              <a:tr h="327939">
                <a:tc>
                  <a:txBody>
                    <a:bodyPr/>
                    <a:lstStyle/>
                    <a:p>
                      <a:pPr algn="ctr">
                        <a:lnSpc>
                          <a:spcPct val="107000"/>
                        </a:lnSpc>
                        <a:spcAft>
                          <a:spcPts val="0"/>
                        </a:spcAft>
                      </a:pPr>
                      <a:r>
                        <a:rPr lang="es-BO" sz="1100">
                          <a:effectLst/>
                        </a:rPr>
                        <a:t>1</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ONUDD</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INTEGRAL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2148479"/>
                  </a:ext>
                </a:extLst>
              </a:tr>
              <a:tr h="327939">
                <a:tc>
                  <a:txBody>
                    <a:bodyPr/>
                    <a:lstStyle/>
                    <a:p>
                      <a:pPr algn="ctr">
                        <a:lnSpc>
                          <a:spcPct val="107000"/>
                        </a:lnSpc>
                        <a:spcAft>
                          <a:spcPts val="0"/>
                        </a:spcAft>
                      </a:pPr>
                      <a:r>
                        <a:rPr lang="es-BO" sz="1100">
                          <a:effectLst/>
                        </a:rPr>
                        <a:t>2</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POLICÍA NACIONAL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EVITAR DELITOS</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1383102"/>
                  </a:ext>
                </a:extLst>
              </a:tr>
              <a:tr h="327939">
                <a:tc>
                  <a:txBody>
                    <a:bodyPr/>
                    <a:lstStyle/>
                    <a:p>
                      <a:pPr algn="ctr">
                        <a:lnSpc>
                          <a:spcPct val="107000"/>
                        </a:lnSpc>
                        <a:spcAft>
                          <a:spcPts val="0"/>
                        </a:spcAft>
                      </a:pPr>
                      <a:r>
                        <a:rPr lang="es-BO" sz="1100">
                          <a:effectLst/>
                        </a:rPr>
                        <a:t>3</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IIN (OEA)</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INTEGRAL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9059336"/>
                  </a:ext>
                </a:extLst>
              </a:tr>
              <a:tr h="327939">
                <a:tc>
                  <a:txBody>
                    <a:bodyPr/>
                    <a:lstStyle/>
                    <a:p>
                      <a:pPr algn="ctr">
                        <a:lnSpc>
                          <a:spcPct val="107000"/>
                        </a:lnSpc>
                        <a:spcAft>
                          <a:spcPts val="0"/>
                        </a:spcAft>
                      </a:pPr>
                      <a:r>
                        <a:rPr lang="es-BO" sz="1100">
                          <a:effectLst/>
                        </a:rPr>
                        <a:t>4</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ACNUR</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ATENCIÓN PERSONAL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8293981"/>
                  </a:ext>
                </a:extLst>
              </a:tr>
              <a:tr h="327939">
                <a:tc>
                  <a:txBody>
                    <a:bodyPr/>
                    <a:lstStyle/>
                    <a:p>
                      <a:pPr algn="ctr">
                        <a:lnSpc>
                          <a:spcPct val="107000"/>
                        </a:lnSpc>
                        <a:spcAft>
                          <a:spcPts val="0"/>
                        </a:spcAft>
                      </a:pPr>
                      <a:r>
                        <a:rPr lang="es-BO" sz="1100">
                          <a:effectLst/>
                        </a:rPr>
                        <a:t>5</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DNA</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ATENCIÓN PERSONAL, SOCIAL Y LEGAL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900954"/>
                  </a:ext>
                </a:extLst>
              </a:tr>
              <a:tr h="327939">
                <a:tc>
                  <a:txBody>
                    <a:bodyPr/>
                    <a:lstStyle/>
                    <a:p>
                      <a:pPr algn="ctr">
                        <a:lnSpc>
                          <a:spcPct val="107000"/>
                        </a:lnSpc>
                        <a:spcAft>
                          <a:spcPts val="0"/>
                        </a:spcAft>
                      </a:pPr>
                      <a:r>
                        <a:rPr lang="es-BO" sz="1100">
                          <a:effectLst/>
                        </a:rPr>
                        <a:t>6</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CEPJA</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INFORMACIÓN DIFUSIÓN</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6122"/>
                  </a:ext>
                </a:extLst>
              </a:tr>
              <a:tr h="327939">
                <a:tc>
                  <a:txBody>
                    <a:bodyPr/>
                    <a:lstStyle/>
                    <a:p>
                      <a:pPr algn="ctr">
                        <a:lnSpc>
                          <a:spcPct val="107000"/>
                        </a:lnSpc>
                        <a:spcAft>
                          <a:spcPts val="0"/>
                        </a:spcAft>
                      </a:pPr>
                      <a:r>
                        <a:rPr lang="es-BO" sz="1100">
                          <a:effectLst/>
                        </a:rPr>
                        <a:t>7</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PRO SALUD</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ATENCIÓN DE SALUD</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2217388"/>
                  </a:ext>
                </a:extLst>
              </a:tr>
              <a:tr h="327939">
                <a:tc>
                  <a:txBody>
                    <a:bodyPr/>
                    <a:lstStyle/>
                    <a:p>
                      <a:pPr algn="ctr">
                        <a:lnSpc>
                          <a:spcPct val="107000"/>
                        </a:lnSpc>
                        <a:spcAft>
                          <a:spcPts val="0"/>
                        </a:spcAft>
                      </a:pPr>
                      <a:r>
                        <a:rPr lang="es-BO" sz="1100">
                          <a:effectLst/>
                        </a:rPr>
                        <a:t>8</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INFANTE</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TERAPIA</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8424900"/>
                  </a:ext>
                </a:extLst>
              </a:tr>
              <a:tr h="327939">
                <a:tc>
                  <a:txBody>
                    <a:bodyPr/>
                    <a:lstStyle/>
                    <a:p>
                      <a:pPr algn="ctr">
                        <a:lnSpc>
                          <a:spcPct val="107000"/>
                        </a:lnSpc>
                        <a:spcAft>
                          <a:spcPts val="0"/>
                        </a:spcAft>
                      </a:pPr>
                      <a:r>
                        <a:rPr lang="es-BO" sz="1100">
                          <a:effectLst/>
                        </a:rPr>
                        <a:t>9</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MICROJUSTICIA</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ASESORÍA LEGAL</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5004212"/>
                  </a:ext>
                </a:extLst>
              </a:tr>
              <a:tr h="327939">
                <a:tc>
                  <a:txBody>
                    <a:bodyPr/>
                    <a:lstStyle/>
                    <a:p>
                      <a:pPr algn="ctr">
                        <a:lnSpc>
                          <a:spcPct val="107000"/>
                        </a:lnSpc>
                        <a:spcAft>
                          <a:spcPts val="0"/>
                        </a:spcAft>
                      </a:pPr>
                      <a:r>
                        <a:rPr lang="es-BO" sz="1100">
                          <a:effectLst/>
                        </a:rPr>
                        <a:t>10</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a:effectLst/>
                        </a:rPr>
                        <a:t>IDH</a:t>
                      </a:r>
                      <a:endParaRPr lang="es-B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1100" dirty="0">
                          <a:effectLst/>
                        </a:rPr>
                        <a:t>FORMACIÓN</a:t>
                      </a:r>
                      <a:endParaRPr lang="es-B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0651186"/>
                  </a:ext>
                </a:extLst>
              </a:tr>
            </a:tbl>
          </a:graphicData>
        </a:graphic>
      </p:graphicFrame>
    </p:spTree>
    <p:extLst>
      <p:ext uri="{BB962C8B-B14F-4D97-AF65-F5344CB8AC3E}">
        <p14:creationId xmlns:p14="http://schemas.microsoft.com/office/powerpoint/2010/main" val="104878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1459D-A9F6-4385-87BF-3775DD9A3237}"/>
              </a:ext>
            </a:extLst>
          </p:cNvPr>
          <p:cNvSpPr>
            <a:spLocks noGrp="1"/>
          </p:cNvSpPr>
          <p:nvPr>
            <p:ph type="title"/>
          </p:nvPr>
        </p:nvSpPr>
        <p:spPr>
          <a:xfrm>
            <a:off x="913795" y="1363980"/>
            <a:ext cx="10353762" cy="970450"/>
          </a:xfrm>
        </p:spPr>
        <p:txBody>
          <a:bodyPr/>
          <a:lstStyle/>
          <a:p>
            <a:r>
              <a:rPr lang="es-BO" dirty="0">
                <a:effectLst/>
                <a:latin typeface="Agency FB" panose="020B0503020202020204" pitchFamily="34" charset="0"/>
              </a:rPr>
              <a:t>CONCLUSIÓN</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539121B2-A546-41D9-A039-F4D955020014}"/>
              </a:ext>
            </a:extLst>
          </p:cNvPr>
          <p:cNvSpPr>
            <a:spLocks noGrp="1"/>
          </p:cNvSpPr>
          <p:nvPr>
            <p:ph idx="1"/>
          </p:nvPr>
        </p:nvSpPr>
        <p:spPr>
          <a:xfrm>
            <a:off x="913795" y="3246120"/>
            <a:ext cx="10353762" cy="3002280"/>
          </a:xfrm>
        </p:spPr>
        <p:txBody>
          <a:bodyPr>
            <a:normAutofit/>
          </a:bodyPr>
          <a:lstStyle/>
          <a:p>
            <a:r>
              <a:rPr lang="es-BO" sz="2800" dirty="0">
                <a:effectLst/>
                <a:latin typeface="Haettenschweiler" panose="020B0706040902060204" pitchFamily="34" charset="0"/>
              </a:rPr>
              <a:t>Los grupos criminales aprovechan el contexto social por el que estamos atravesando, y obviamente también los huecos legales y estructurales del sistema de la sociedad en la q vivimos, y por eso las redes y casos de secuestro no hacen más que aumentar en todo el mundo.</a:t>
            </a:r>
            <a:br>
              <a:rPr lang="es-BO" sz="2800" dirty="0">
                <a:effectLst/>
                <a:latin typeface="Haettenschweiler" panose="020B0706040902060204" pitchFamily="34" charset="0"/>
              </a:rPr>
            </a:br>
            <a:r>
              <a:rPr lang="es-BO" sz="2800" dirty="0">
                <a:effectLst/>
                <a:latin typeface="Haettenschweiler" panose="020B0706040902060204" pitchFamily="34" charset="0"/>
              </a:rPr>
              <a:t>	Es necesario q esta problemática se atienda con urgencia y de forma efectiva.</a:t>
            </a:r>
            <a:endParaRPr lang="es-BO" sz="2800" dirty="0">
              <a:latin typeface="Haettenschweiler" panose="020B0706040902060204" pitchFamily="34" charset="0"/>
            </a:endParaRPr>
          </a:p>
        </p:txBody>
      </p:sp>
    </p:spTree>
    <p:extLst>
      <p:ext uri="{BB962C8B-B14F-4D97-AF65-F5344CB8AC3E}">
        <p14:creationId xmlns:p14="http://schemas.microsoft.com/office/powerpoint/2010/main" val="199386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53D6C-72EE-4CAB-B3C0-C0A5D20A336D}"/>
              </a:ext>
            </a:extLst>
          </p:cNvPr>
          <p:cNvSpPr>
            <a:spLocks noGrp="1"/>
          </p:cNvSpPr>
          <p:nvPr>
            <p:ph type="title"/>
          </p:nvPr>
        </p:nvSpPr>
        <p:spPr>
          <a:xfrm>
            <a:off x="913795" y="1295400"/>
            <a:ext cx="10353762" cy="970450"/>
          </a:xfrm>
        </p:spPr>
        <p:txBody>
          <a:bodyPr/>
          <a:lstStyle/>
          <a:p>
            <a:r>
              <a:rPr lang="es-ES" dirty="0">
                <a:latin typeface="Agency FB" panose="020B0503020202020204" pitchFamily="34" charset="0"/>
              </a:rPr>
              <a:t>MUCHAS GRACIAS</a:t>
            </a:r>
            <a:endParaRPr lang="es-BO" dirty="0">
              <a:latin typeface="Agency FB" panose="020B0503020202020204" pitchFamily="34" charset="0"/>
            </a:endParaRPr>
          </a:p>
        </p:txBody>
      </p:sp>
      <p:sp>
        <p:nvSpPr>
          <p:cNvPr id="3" name="Marcador de contenido 2">
            <a:extLst>
              <a:ext uri="{FF2B5EF4-FFF2-40B4-BE49-F238E27FC236}">
                <a16:creationId xmlns:a16="http://schemas.microsoft.com/office/drawing/2014/main" id="{90D7E59F-3805-451A-A4F8-6FCB1DD41DB9}"/>
              </a:ext>
            </a:extLst>
          </p:cNvPr>
          <p:cNvSpPr>
            <a:spLocks noGrp="1"/>
          </p:cNvSpPr>
          <p:nvPr>
            <p:ph idx="1"/>
          </p:nvPr>
        </p:nvSpPr>
        <p:spPr>
          <a:xfrm>
            <a:off x="913795" y="2857500"/>
            <a:ext cx="10353762" cy="2933700"/>
          </a:xfrm>
        </p:spPr>
        <p:txBody>
          <a:bodyPr/>
          <a:lstStyle/>
          <a:p>
            <a:pPr algn="ctr"/>
            <a:r>
              <a:rPr lang="es-ES" sz="2400" dirty="0">
                <a:effectLst/>
                <a:latin typeface="Haettenschweiler" panose="020B0706040902060204" pitchFamily="34" charset="0"/>
              </a:rPr>
              <a:t>Alejandro Ariel Arroyo </a:t>
            </a:r>
            <a:r>
              <a:rPr lang="es-ES" sz="2400" dirty="0" err="1">
                <a:effectLst/>
                <a:latin typeface="Haettenschweiler" panose="020B0706040902060204" pitchFamily="34" charset="0"/>
              </a:rPr>
              <a:t>Rollano</a:t>
            </a:r>
            <a:endParaRPr lang="es-BO" sz="2400" dirty="0">
              <a:effectLst/>
              <a:latin typeface="Haettenschweiler" panose="020B0706040902060204" pitchFamily="34" charset="0"/>
            </a:endParaRPr>
          </a:p>
          <a:p>
            <a:pPr algn="ctr"/>
            <a:r>
              <a:rPr lang="es-ES" sz="2400" dirty="0">
                <a:effectLst/>
                <a:latin typeface="Haettenschweiler" panose="020B0706040902060204" pitchFamily="34" charset="0"/>
              </a:rPr>
              <a:t>Cel. (+591) </a:t>
            </a:r>
            <a:r>
              <a:rPr lang="es-BO" sz="2400" dirty="0">
                <a:effectLst/>
                <a:latin typeface="Haettenschweiler" panose="020B0706040902060204" pitchFamily="34" charset="0"/>
              </a:rPr>
              <a:t>774-064-90</a:t>
            </a:r>
          </a:p>
          <a:p>
            <a:pPr algn="ctr"/>
            <a:r>
              <a:rPr lang="es-ES" sz="2400" dirty="0">
                <a:effectLst/>
                <a:latin typeface="Haettenschweiler" panose="020B0706040902060204" pitchFamily="34" charset="0"/>
              </a:rPr>
              <a:t>Teléfono</a:t>
            </a:r>
            <a:r>
              <a:rPr lang="es-BO" sz="2400" dirty="0">
                <a:effectLst/>
                <a:latin typeface="Haettenschweiler" panose="020B0706040902060204" pitchFamily="34" charset="0"/>
              </a:rPr>
              <a:t>: (04) 4280916 </a:t>
            </a:r>
          </a:p>
          <a:p>
            <a:pPr algn="ctr"/>
            <a:r>
              <a:rPr lang="es-ES" sz="2400" dirty="0">
                <a:effectLst/>
                <a:latin typeface="Haettenschweiler" panose="020B0706040902060204" pitchFamily="34" charset="0"/>
              </a:rPr>
              <a:t>E- mail: alelobezno@gmail.com</a:t>
            </a:r>
            <a:endParaRPr lang="es-BO" sz="2400" dirty="0">
              <a:effectLst/>
              <a:latin typeface="Haettenschweiler" panose="020B0706040902060204" pitchFamily="34" charset="0"/>
            </a:endParaRPr>
          </a:p>
          <a:p>
            <a:pPr algn="ctr"/>
            <a:r>
              <a:rPr lang="es-ES" sz="2400" dirty="0">
                <a:effectLst/>
                <a:latin typeface="Haettenschweiler" panose="020B0706040902060204" pitchFamily="34" charset="0"/>
              </a:rPr>
              <a:t>Cochabamba - Bolivia</a:t>
            </a:r>
            <a:endParaRPr lang="es-BO" sz="2400" dirty="0">
              <a:effectLst/>
              <a:latin typeface="Haettenschweiler" panose="020B0706040902060204" pitchFamily="34" charset="0"/>
            </a:endParaRPr>
          </a:p>
          <a:p>
            <a:pPr algn="ctr"/>
            <a:endParaRPr lang="es-BO" dirty="0"/>
          </a:p>
        </p:txBody>
      </p:sp>
    </p:spTree>
    <p:extLst>
      <p:ext uri="{BB962C8B-B14F-4D97-AF65-F5344CB8AC3E}">
        <p14:creationId xmlns:p14="http://schemas.microsoft.com/office/powerpoint/2010/main" val="2193810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TM04033929[[fn=Pizarra]]</Template>
  <TotalTime>0</TotalTime>
  <Words>456</Words>
  <Application>Microsoft Office PowerPoint</Application>
  <PresentationFormat>Panorámica</PresentationFormat>
  <Paragraphs>67</Paragraphs>
  <Slides>8</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Agency FB</vt:lpstr>
      <vt:lpstr>Calibri</vt:lpstr>
      <vt:lpstr>Calisto MT</vt:lpstr>
      <vt:lpstr>Copperplate Gothic Bold</vt:lpstr>
      <vt:lpstr>Haettenschweiler</vt:lpstr>
      <vt:lpstr>Juice ITC</vt:lpstr>
      <vt:lpstr>Times New Roman</vt:lpstr>
      <vt:lpstr>Trebuchet MS</vt:lpstr>
      <vt:lpstr>Wingdings 2</vt:lpstr>
      <vt:lpstr>Pizarra</vt:lpstr>
      <vt:lpstr>PROYECTO DE PREVENCIÓN Y SUPERACIÓN DE LAS SECUELAS DE SECUESTRO</vt:lpstr>
      <vt:lpstr>INTRODUCCIÓN</vt:lpstr>
      <vt:lpstr>1. PROBLEMA</vt:lpstr>
      <vt:lpstr>3. OBJETIVO</vt:lpstr>
      <vt:lpstr>5. INDICADORES</vt:lpstr>
      <vt:lpstr>7. METODOLOGÍA</vt:lpstr>
      <vt:lpstr>CONCLUSIÓN</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2022-05-12T04:22:26Z</dcterms:created>
  <dcterms:modified xsi:type="dcterms:W3CDTF">2022-05-12T05:29:29Z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